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237000" y="778950"/>
            <a:ext cx="8520600" cy="358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7200"/>
              <a:t>Risolvere un’espressione</a:t>
            </a:r>
            <a:endParaRPr sz="7200"/>
          </a:p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7200"/>
              <a:t>di primo grado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210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Cos’è un’espressione?</a:t>
            </a:r>
            <a:endParaRPr/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826950"/>
            <a:ext cx="8520600" cy="42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Un’equazione è una scrittura con </a:t>
            </a:r>
            <a:r>
              <a:rPr lang="it">
                <a:solidFill>
                  <a:srgbClr val="0000FF"/>
                </a:solidFill>
              </a:rPr>
              <a:t>numeri </a:t>
            </a:r>
            <a:r>
              <a:rPr lang="it">
                <a:solidFill>
                  <a:srgbClr val="000000"/>
                </a:solidFill>
              </a:rPr>
              <a:t>collegati tra loro con dei segni:</a:t>
            </a:r>
            <a:endParaRPr>
              <a:solidFill>
                <a:srgbClr val="000000"/>
              </a:solidFill>
            </a:endParaRPr>
          </a:p>
          <a:p>
            <a:pPr indent="0" lvl="0" mar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Più </a:t>
            </a:r>
            <a:r>
              <a:rPr b="1" lang="it" sz="2400">
                <a:solidFill>
                  <a:srgbClr val="000000"/>
                </a:solidFill>
              </a:rPr>
              <a:t>+</a:t>
            </a:r>
            <a:br>
              <a:rPr lang="it">
                <a:solidFill>
                  <a:srgbClr val="000000"/>
                </a:solidFill>
              </a:rPr>
            </a:br>
            <a:r>
              <a:rPr lang="it">
                <a:solidFill>
                  <a:srgbClr val="000000"/>
                </a:solidFill>
              </a:rPr>
              <a:t>Meno </a:t>
            </a:r>
            <a:r>
              <a:rPr b="1" lang="it" sz="2400">
                <a:solidFill>
                  <a:srgbClr val="000000"/>
                </a:solidFill>
              </a:rPr>
              <a:t>-</a:t>
            </a:r>
            <a:br>
              <a:rPr lang="it" sz="2400">
                <a:solidFill>
                  <a:srgbClr val="000000"/>
                </a:solidFill>
              </a:rPr>
            </a:br>
            <a:r>
              <a:rPr lang="it">
                <a:solidFill>
                  <a:srgbClr val="000000"/>
                </a:solidFill>
              </a:rPr>
              <a:t>Per </a:t>
            </a:r>
            <a:r>
              <a:rPr b="1" lang="it" sz="2400">
                <a:solidFill>
                  <a:srgbClr val="000000"/>
                </a:solidFill>
              </a:rPr>
              <a:t>x</a:t>
            </a:r>
            <a:br>
              <a:rPr lang="it">
                <a:solidFill>
                  <a:srgbClr val="000000"/>
                </a:solidFill>
              </a:rPr>
            </a:br>
            <a:r>
              <a:rPr lang="it">
                <a:solidFill>
                  <a:srgbClr val="000000"/>
                </a:solidFill>
              </a:rPr>
              <a:t>Diviso </a:t>
            </a:r>
            <a:r>
              <a:rPr b="1" lang="it" sz="2400">
                <a:solidFill>
                  <a:srgbClr val="222222"/>
                </a:solidFill>
                <a:highlight>
                  <a:srgbClr val="FFFFFF"/>
                </a:highlight>
              </a:rPr>
              <a:t>÷</a:t>
            </a:r>
            <a:endParaRPr b="1" sz="24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  <a:highlight>
                  <a:srgbClr val="FFFFFF"/>
                </a:highlight>
              </a:rPr>
              <a:t>In un’equazione ci possono anche essere le parentesi: 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it">
                <a:solidFill>
                  <a:srgbClr val="000000"/>
                </a:solidFill>
                <a:highlight>
                  <a:srgbClr val="FFFFFF"/>
                </a:highlight>
              </a:rPr>
              <a:t>Graffe </a:t>
            </a:r>
            <a:r>
              <a:rPr b="1" lang="it" sz="2400">
                <a:solidFill>
                  <a:srgbClr val="000000"/>
                </a:solidFill>
                <a:highlight>
                  <a:srgbClr val="FFFFFF"/>
                </a:highlight>
              </a:rPr>
              <a:t>{ }</a:t>
            </a:r>
            <a:br>
              <a:rPr b="1" lang="it" sz="240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it">
                <a:solidFill>
                  <a:srgbClr val="000000"/>
                </a:solidFill>
                <a:highlight>
                  <a:srgbClr val="FFFFFF"/>
                </a:highlight>
              </a:rPr>
              <a:t>Quadre </a:t>
            </a:r>
            <a:r>
              <a:rPr b="1" lang="it" sz="2400">
                <a:solidFill>
                  <a:srgbClr val="000000"/>
                </a:solidFill>
                <a:highlight>
                  <a:srgbClr val="FFFFFF"/>
                </a:highlight>
              </a:rPr>
              <a:t>[ ]</a:t>
            </a:r>
            <a:br>
              <a:rPr b="1" lang="it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it">
                <a:solidFill>
                  <a:srgbClr val="000000"/>
                </a:solidFill>
                <a:highlight>
                  <a:srgbClr val="FFFFFF"/>
                </a:highlight>
              </a:rPr>
              <a:t>Tonde </a:t>
            </a:r>
            <a:r>
              <a:rPr b="1" lang="it" sz="2400">
                <a:solidFill>
                  <a:srgbClr val="000000"/>
                </a:solidFill>
                <a:highlight>
                  <a:srgbClr val="FFFFFF"/>
                </a:highlight>
              </a:rPr>
              <a:t>( )</a:t>
            </a:r>
            <a:endParaRPr b="1" sz="24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Cosa fare per risolvere un’espressione:</a:t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35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Per prima cosa bisogna risolvere le parentesi </a:t>
            </a:r>
            <a:r>
              <a:rPr lang="it">
                <a:solidFill>
                  <a:srgbClr val="38761D"/>
                </a:solidFill>
              </a:rPr>
              <a:t>tonde</a:t>
            </a:r>
            <a:r>
              <a:rPr lang="it">
                <a:solidFill>
                  <a:srgbClr val="000000"/>
                </a:solidFill>
              </a:rPr>
              <a:t> </a:t>
            </a:r>
            <a:r>
              <a:rPr b="1" lang="it">
                <a:solidFill>
                  <a:srgbClr val="000000"/>
                </a:solidFill>
              </a:rPr>
              <a:t>( )</a:t>
            </a:r>
            <a:r>
              <a:rPr lang="it">
                <a:solidFill>
                  <a:srgbClr val="000000"/>
                </a:solidFill>
              </a:rPr>
              <a:t>:</a:t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[(38 + 2 x 2) ÷ 7] - 6 x 9}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Le operazioni </a:t>
            </a:r>
            <a:r>
              <a:rPr lang="it">
                <a:solidFill>
                  <a:srgbClr val="38761D"/>
                </a:solidFill>
                <a:highlight>
                  <a:srgbClr val="FFFFFF"/>
                </a:highlight>
              </a:rPr>
              <a:t>per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b="1" lang="it">
                <a:solidFill>
                  <a:srgbClr val="222222"/>
                </a:solidFill>
                <a:highlight>
                  <a:srgbClr val="FFFFFF"/>
                </a:highlight>
              </a:rPr>
              <a:t>x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e </a:t>
            </a:r>
            <a:r>
              <a:rPr lang="it">
                <a:solidFill>
                  <a:srgbClr val="38761D"/>
                </a:solidFill>
                <a:highlight>
                  <a:srgbClr val="FFFFFF"/>
                </a:highlight>
              </a:rPr>
              <a:t>diviso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b="1" lang="it">
                <a:solidFill>
                  <a:srgbClr val="222222"/>
                </a:solidFill>
                <a:highlight>
                  <a:srgbClr val="FFFFFF"/>
                </a:highlight>
              </a:rPr>
              <a:t>÷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si fanno per prime.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Quindi: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[(38 + </a:t>
            </a:r>
            <a:r>
              <a:rPr lang="it" u="sng">
                <a:solidFill>
                  <a:srgbClr val="38761D"/>
                </a:solidFill>
                <a:highlight>
                  <a:srgbClr val="FFFFFF"/>
                </a:highlight>
              </a:rPr>
              <a:t>2 x 2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) ÷ 7] - 6 x 9}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[(38 + </a:t>
            </a:r>
            <a:r>
              <a:rPr lang="it">
                <a:solidFill>
                  <a:srgbClr val="4A86E8"/>
                </a:solidFill>
                <a:highlight>
                  <a:srgbClr val="FFFFFF"/>
                </a:highlight>
              </a:rPr>
              <a:t>4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) ÷ 7] - 6 x 9}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229350"/>
            <a:ext cx="8520600" cy="46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Nelle parentesi tonde non ci sono né </a:t>
            </a:r>
            <a:r>
              <a:rPr lang="it">
                <a:solidFill>
                  <a:srgbClr val="38761D"/>
                </a:solidFill>
              </a:rPr>
              <a:t>per</a:t>
            </a:r>
            <a:r>
              <a:rPr lang="it">
                <a:solidFill>
                  <a:srgbClr val="000000"/>
                </a:solidFill>
              </a:rPr>
              <a:t> </a:t>
            </a:r>
            <a:r>
              <a:rPr b="1" lang="it">
                <a:solidFill>
                  <a:srgbClr val="000000"/>
                </a:solidFill>
              </a:rPr>
              <a:t>x</a:t>
            </a:r>
            <a:r>
              <a:rPr lang="it">
                <a:solidFill>
                  <a:srgbClr val="000000"/>
                </a:solidFill>
              </a:rPr>
              <a:t> né </a:t>
            </a:r>
            <a:r>
              <a:rPr lang="it">
                <a:solidFill>
                  <a:srgbClr val="38761D"/>
                </a:solidFill>
              </a:rPr>
              <a:t>diviso</a:t>
            </a:r>
            <a:r>
              <a:rPr lang="it">
                <a:solidFill>
                  <a:srgbClr val="000000"/>
                </a:solidFill>
              </a:rPr>
              <a:t> </a:t>
            </a:r>
            <a:r>
              <a:rPr b="1" lang="it">
                <a:solidFill>
                  <a:srgbClr val="000000"/>
                </a:solidFill>
                <a:highlight>
                  <a:srgbClr val="FFFFFF"/>
                </a:highlight>
              </a:rPr>
              <a:t>÷</a:t>
            </a:r>
            <a:r>
              <a:rPr lang="it">
                <a:solidFill>
                  <a:srgbClr val="000000"/>
                </a:solidFill>
              </a:rPr>
              <a:t>, quindi si fanno le operazioni </a:t>
            </a:r>
            <a:r>
              <a:rPr lang="it">
                <a:solidFill>
                  <a:srgbClr val="38761D"/>
                </a:solidFill>
              </a:rPr>
              <a:t>più</a:t>
            </a:r>
            <a:r>
              <a:rPr lang="it">
                <a:solidFill>
                  <a:srgbClr val="000000"/>
                </a:solidFill>
              </a:rPr>
              <a:t> </a:t>
            </a:r>
            <a:r>
              <a:rPr b="1" lang="it">
                <a:solidFill>
                  <a:srgbClr val="000000"/>
                </a:solidFill>
              </a:rPr>
              <a:t>+</a:t>
            </a:r>
            <a:r>
              <a:rPr lang="it">
                <a:solidFill>
                  <a:srgbClr val="000000"/>
                </a:solidFill>
              </a:rPr>
              <a:t> e </a:t>
            </a:r>
            <a:r>
              <a:rPr lang="it">
                <a:solidFill>
                  <a:srgbClr val="38761D"/>
                </a:solidFill>
              </a:rPr>
              <a:t>meno</a:t>
            </a:r>
            <a:r>
              <a:rPr lang="it">
                <a:solidFill>
                  <a:srgbClr val="000000"/>
                </a:solidFill>
              </a:rPr>
              <a:t> </a:t>
            </a:r>
            <a:r>
              <a:rPr b="1" lang="it">
                <a:solidFill>
                  <a:srgbClr val="000000"/>
                </a:solidFill>
              </a:rPr>
              <a:t>-</a:t>
            </a:r>
            <a:r>
              <a:rPr lang="it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[</a:t>
            </a:r>
            <a:r>
              <a:rPr lang="it" u="sng">
                <a:solidFill>
                  <a:srgbClr val="38761D"/>
                </a:solidFill>
                <a:highlight>
                  <a:srgbClr val="FFFFFF"/>
                </a:highlight>
              </a:rPr>
              <a:t>(38 + 4)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÷ 7] - 6 x 9}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[</a:t>
            </a:r>
            <a:r>
              <a:rPr lang="it">
                <a:solidFill>
                  <a:srgbClr val="4A86E8"/>
                </a:solidFill>
                <a:highlight>
                  <a:srgbClr val="FFFFFF"/>
                </a:highlight>
              </a:rPr>
              <a:t>42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÷ 7] - 6 x 9}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Quando c’è solo un numero, le parentesi si tolgono: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Esempio      (38+4) -&gt; 42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Adesso si risolvono le operazioni nella parentesi </a:t>
            </a:r>
            <a:r>
              <a:rPr lang="it">
                <a:solidFill>
                  <a:srgbClr val="38761D"/>
                </a:solidFill>
                <a:highlight>
                  <a:srgbClr val="FFFFFF"/>
                </a:highlight>
              </a:rPr>
              <a:t>quadra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b="1" lang="it">
                <a:solidFill>
                  <a:srgbClr val="222222"/>
                </a:solidFill>
                <a:highlight>
                  <a:srgbClr val="FFFFFF"/>
                </a:highlight>
              </a:rPr>
              <a:t>[ ]</a:t>
            </a:r>
            <a:endParaRPr b="1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</a:t>
            </a:r>
            <a:r>
              <a:rPr lang="it">
                <a:solidFill>
                  <a:srgbClr val="38761D"/>
                </a:solidFill>
                <a:highlight>
                  <a:srgbClr val="FFFFFF"/>
                </a:highlight>
              </a:rPr>
              <a:t>[42 ÷ 7]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- 6 x 9}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</a:t>
            </a:r>
            <a:r>
              <a:rPr lang="it">
                <a:solidFill>
                  <a:srgbClr val="4A86E8"/>
                </a:solidFill>
                <a:highlight>
                  <a:srgbClr val="FFFFFF"/>
                </a:highlight>
              </a:rPr>
              <a:t>6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- 6 x 9}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261375"/>
            <a:ext cx="8520600" cy="47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Adesso risolviamo le parentesi </a:t>
            </a:r>
            <a:r>
              <a:rPr lang="it">
                <a:solidFill>
                  <a:srgbClr val="38761D"/>
                </a:solidFill>
              </a:rPr>
              <a:t>graffe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b="1" lang="it">
                <a:solidFill>
                  <a:schemeClr val="dk1"/>
                </a:solidFill>
              </a:rPr>
              <a:t>{ }</a:t>
            </a:r>
            <a:endParaRPr b="1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ATTENZIONE</a:t>
            </a:r>
            <a:r>
              <a:rPr lang="it">
                <a:solidFill>
                  <a:schemeClr val="dk1"/>
                </a:solidFill>
              </a:rPr>
              <a:t>: anche se </a:t>
            </a:r>
            <a:r>
              <a:rPr lang="it">
                <a:solidFill>
                  <a:srgbClr val="38761D"/>
                </a:solidFill>
              </a:rPr>
              <a:t>più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b="1" lang="it">
                <a:solidFill>
                  <a:schemeClr val="dk1"/>
                </a:solidFill>
              </a:rPr>
              <a:t>+</a:t>
            </a:r>
            <a:r>
              <a:rPr lang="it">
                <a:solidFill>
                  <a:schemeClr val="dk1"/>
                </a:solidFill>
              </a:rPr>
              <a:t> e </a:t>
            </a:r>
            <a:r>
              <a:rPr lang="it">
                <a:solidFill>
                  <a:srgbClr val="38761D"/>
                </a:solidFill>
              </a:rPr>
              <a:t>meno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b="1" lang="it">
                <a:solidFill>
                  <a:schemeClr val="dk1"/>
                </a:solidFill>
              </a:rPr>
              <a:t>-</a:t>
            </a:r>
            <a:r>
              <a:rPr lang="it">
                <a:solidFill>
                  <a:schemeClr val="dk1"/>
                </a:solidFill>
              </a:rPr>
              <a:t> sono prima di </a:t>
            </a:r>
            <a:r>
              <a:rPr lang="it">
                <a:solidFill>
                  <a:srgbClr val="38761D"/>
                </a:solidFill>
              </a:rPr>
              <a:t>per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b="1" lang="it">
                <a:solidFill>
                  <a:schemeClr val="dk1"/>
                </a:solidFill>
              </a:rPr>
              <a:t>x</a:t>
            </a:r>
            <a:r>
              <a:rPr lang="it">
                <a:solidFill>
                  <a:schemeClr val="dk1"/>
                </a:solidFill>
              </a:rPr>
              <a:t> e </a:t>
            </a:r>
            <a:r>
              <a:rPr lang="it">
                <a:solidFill>
                  <a:srgbClr val="38761D"/>
                </a:solidFill>
              </a:rPr>
              <a:t>diviso </a:t>
            </a:r>
            <a:r>
              <a:rPr b="1" lang="it">
                <a:solidFill>
                  <a:srgbClr val="222222"/>
                </a:solidFill>
                <a:highlight>
                  <a:srgbClr val="FFFFFF"/>
                </a:highlight>
              </a:rPr>
              <a:t>÷</a:t>
            </a:r>
            <a:r>
              <a:rPr lang="it">
                <a:solidFill>
                  <a:schemeClr val="dk1"/>
                </a:solidFill>
              </a:rPr>
              <a:t>, si risolvono sempre DOPO.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</a:t>
            </a:r>
            <a:r>
              <a:rPr lang="it">
                <a:solidFill>
                  <a:srgbClr val="000000"/>
                </a:solidFill>
                <a:highlight>
                  <a:srgbClr val="FFFFFF"/>
                </a:highlight>
              </a:rPr>
              <a:t>6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- </a:t>
            </a:r>
            <a:r>
              <a:rPr lang="it">
                <a:solidFill>
                  <a:srgbClr val="38761D"/>
                </a:solidFill>
                <a:highlight>
                  <a:srgbClr val="FFFFFF"/>
                </a:highlight>
              </a:rPr>
              <a:t>6 x 9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} =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{ 63 - </a:t>
            </a:r>
            <a:r>
              <a:rPr lang="it">
                <a:solidFill>
                  <a:schemeClr val="dk1"/>
                </a:solidFill>
                <a:highlight>
                  <a:srgbClr val="FFFFFF"/>
                </a:highlight>
              </a:rPr>
              <a:t>6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- </a:t>
            </a:r>
            <a:r>
              <a:rPr lang="it">
                <a:solidFill>
                  <a:srgbClr val="4A86E8"/>
                </a:solidFill>
                <a:highlight>
                  <a:srgbClr val="FFFFFF"/>
                </a:highlight>
              </a:rPr>
              <a:t>54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}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Risolviamo le parentesi </a:t>
            </a:r>
            <a:r>
              <a:rPr lang="it">
                <a:solidFill>
                  <a:srgbClr val="38761D"/>
                </a:solidFill>
              </a:rPr>
              <a:t>graffe</a:t>
            </a:r>
            <a:r>
              <a:rPr lang="it">
                <a:solidFill>
                  <a:schemeClr val="dk1"/>
                </a:solidFill>
              </a:rPr>
              <a:t> </a:t>
            </a:r>
            <a:r>
              <a:rPr b="1" lang="it">
                <a:solidFill>
                  <a:schemeClr val="dk1"/>
                </a:solidFill>
              </a:rPr>
              <a:t>{ }</a:t>
            </a:r>
            <a:endParaRPr b="1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</a:t>
            </a:r>
            <a:r>
              <a:rPr lang="it">
                <a:solidFill>
                  <a:srgbClr val="38761D"/>
                </a:solidFill>
                <a:highlight>
                  <a:srgbClr val="FFFFFF"/>
                </a:highlight>
              </a:rPr>
              <a:t>{ 63 - 6 - 54}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=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15 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÷ </a:t>
            </a:r>
            <a:r>
              <a:rPr lang="it">
                <a:solidFill>
                  <a:srgbClr val="4A86E8"/>
                </a:solidFill>
                <a:highlight>
                  <a:srgbClr val="FFFFFF"/>
                </a:highlight>
              </a:rPr>
              <a:t>3</a:t>
            </a: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 = 5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rgbClr val="222222"/>
                </a:solidFill>
                <a:highlight>
                  <a:srgbClr val="FFFFFF"/>
                </a:highlight>
              </a:rPr>
              <a:t>Adesso l’espressione è finita perché c’è rimasto solo un numero.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